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3"/>
  </p:notesMasterIdLst>
  <p:sldIdLst>
    <p:sldId id="256" r:id="rId5"/>
    <p:sldId id="312" r:id="rId6"/>
    <p:sldId id="348" r:id="rId7"/>
    <p:sldId id="293" r:id="rId8"/>
    <p:sldId id="320" r:id="rId9"/>
    <p:sldId id="301" r:id="rId10"/>
    <p:sldId id="329" r:id="rId11"/>
    <p:sldId id="349" r:id="rId12"/>
    <p:sldId id="350" r:id="rId13"/>
    <p:sldId id="305" r:id="rId14"/>
    <p:sldId id="307" r:id="rId15"/>
    <p:sldId id="351" r:id="rId16"/>
    <p:sldId id="315" r:id="rId17"/>
    <p:sldId id="316" r:id="rId18"/>
    <p:sldId id="355" r:id="rId19"/>
    <p:sldId id="356" r:id="rId20"/>
    <p:sldId id="354" r:id="rId21"/>
    <p:sldId id="34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74"/>
    <p:restoredTop sz="84875"/>
  </p:normalViewPr>
  <p:slideViewPr>
    <p:cSldViewPr snapToGrid="0">
      <p:cViewPr varScale="1">
        <p:scale>
          <a:sx n="80" d="100"/>
          <a:sy n="80" d="100"/>
        </p:scale>
        <p:origin x="7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2/13/24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6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2/13/24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create-your-own-custom-environme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using-cond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basic-conda-commands-to-get-you-starte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gateways/OnDemand.html#creating-a-jupyter-session-conda-environmen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mamba-package-manager" TargetMode="External"/><Relationship Id="rId2" Type="http://schemas.openxmlformats.org/officeDocument/2006/relationships/hyperlink" Target="https://curc.readthedocs.io/en/latest/software/python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ResearchComputing/alpine_conda_mamba_prim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research-software-cur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urc.readthedocs.io/en/latest/gateways/OnDemand.html" TargetMode="External"/><Relationship Id="rId4" Type="http://schemas.openxmlformats.org/officeDocument/2006/relationships/hyperlink" Target="https://curc.readthedocs.io/en/latest/access/logging-in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configuring-conda-with-condar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nda.io/projects/conda/en/latest/user-guide/configuration/use-condarc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pine-hardware.html#partition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48457" y="2905507"/>
            <a:ext cx="11084827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48BF13-00BE-732A-E352-13A3D6E1A120}"/>
              </a:ext>
            </a:extLst>
          </p:cNvPr>
          <p:cNvSpPr txBox="1"/>
          <p:nvPr/>
        </p:nvSpPr>
        <p:spPr>
          <a:xfrm>
            <a:off x="4724400" y="5631295"/>
            <a:ext cx="6701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https://curc.readthedocs.io/en/latest/software/python.html#create-your-own-custom-environment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install”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		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pandas==0.20.3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conda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 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3F489E-06ED-F1E5-DE9D-00F5E10C6654}"/>
              </a:ext>
            </a:extLst>
          </p:cNvPr>
          <p:cNvSpPr txBox="1"/>
          <p:nvPr/>
        </p:nvSpPr>
        <p:spPr>
          <a:xfrm>
            <a:off x="6210179" y="5672373"/>
            <a:ext cx="4988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https://curc.readthedocs.io/en/latest/software/python.html#using-conda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8BF8B1-522A-561C-F172-6120AFE34BD9}"/>
              </a:ext>
            </a:extLst>
          </p:cNvPr>
          <p:cNvSpPr txBox="1"/>
          <p:nvPr/>
        </p:nvSpPr>
        <p:spPr>
          <a:xfrm>
            <a:off x="4576605" y="5676664"/>
            <a:ext cx="7045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https://curc.readthedocs.io/en/latest/software/python.html#basic-conda-commands-to-get-you-started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786335"/>
            <a:ext cx="11903242" cy="1376006"/>
            <a:chOff x="648457" y="2915675"/>
            <a:chExt cx="10895086" cy="19958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15675"/>
              <a:ext cx="10633601" cy="115791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--name </a:t>
              </a:r>
              <a:r>
                <a:rPr lang="en-US" sz="1800" dirty="0" err="1">
                  <a:latin typeface="Monaco" pitchFamily="2" charset="77"/>
                </a:rPr>
                <a:t>myfirst_env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F55976-0C3F-6C14-0B96-B78F7F2D106A}"/>
              </a:ext>
            </a:extLst>
          </p:cNvPr>
          <p:cNvSpPr txBox="1"/>
          <p:nvPr/>
        </p:nvSpPr>
        <p:spPr>
          <a:xfrm>
            <a:off x="4609979" y="5673357"/>
            <a:ext cx="7247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b="0" i="0" u="sng" dirty="0">
                <a:effectLst/>
                <a:latin typeface="Slack-Lato"/>
                <a:hlinkClick r:id="rId4"/>
              </a:rPr>
              <a:t>https://curc.readthedocs.io/en/latest/gateways/OnDemand.html#creating-a-jupyter-session-conda-environment</a:t>
            </a: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 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1BF072-3EB1-F113-EA16-14150FFB8EFA}"/>
              </a:ext>
            </a:extLst>
          </p:cNvPr>
          <p:cNvSpPr txBox="1"/>
          <p:nvPr/>
        </p:nvSpPr>
        <p:spPr>
          <a:xfrm>
            <a:off x="6096000" y="4822788"/>
            <a:ext cx="5952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2"/>
              </a:rPr>
              <a:t>https://curc.readthedocs.io/en/latest/software/python.html</a:t>
            </a:r>
            <a:r>
              <a:rPr lang="en-US" sz="1200" i="1" dirty="0"/>
              <a:t> 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https://curc.readthedocs.io/en/latest/software/python.html#mamba-package-manager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108703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February 13, 2024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Andrew Monaghan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Contributors: Layla Freeborn, Trevor Hall, Brandon Reyes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latin typeface="Arial"/>
                <a:ea typeface="Arial"/>
                <a:cs typeface="Arial"/>
                <a:sym typeface="Arial"/>
                <a:hlinkClick r:id="rId2"/>
              </a:rPr>
              <a:t>https://github.com/ResearchComputing/alpine_conda_mamba_primer</a:t>
            </a:r>
            <a:r>
              <a:rPr lang="en-US" sz="3200" dirty="0"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Session Overview</a:t>
            </a:r>
            <a:r>
              <a:rPr lang="en-US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Century Gothic"/>
              </a:rPr>
              <a:t>Introduction</a:t>
            </a:r>
            <a:endParaRPr lang="en-US" dirty="0">
              <a:latin typeface="Century Gothic"/>
            </a:endParaRPr>
          </a:p>
          <a:p>
            <a:pPr lvl="2"/>
            <a:r>
              <a:rPr lang="en-US" sz="2800" dirty="0">
                <a:latin typeface="Century Gothic"/>
              </a:rPr>
              <a:t>Installing software on CURC systems</a:t>
            </a:r>
          </a:p>
          <a:p>
            <a:pPr lvl="2"/>
            <a:r>
              <a:rPr lang="en-US" sz="2800" dirty="0">
                <a:latin typeface="Century Gothic"/>
              </a:rPr>
              <a:t>Description of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 </a:t>
            </a:r>
            <a:endParaRPr lang="en-US" dirty="0">
              <a:latin typeface="Arial" panose="020B0604020202020204"/>
              <a:cs typeface="Arial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Setting up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on Alpine</a:t>
            </a:r>
            <a:endParaRPr lang="en-US" sz="3200" dirty="0">
              <a:cs typeface="Arial"/>
            </a:endParaRPr>
          </a:p>
          <a:p>
            <a:pPr lvl="2"/>
            <a:r>
              <a:rPr lang="en-US" sz="2800" dirty="0">
                <a:latin typeface="Century Gothic"/>
              </a:rPr>
              <a:t>Logging in</a:t>
            </a:r>
          </a:p>
          <a:p>
            <a:pPr lvl="2"/>
            <a:r>
              <a:rPr lang="en-US" sz="2800" dirty="0">
                <a:latin typeface="Century Gothic"/>
              </a:rPr>
              <a:t>Using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for the first time: creating the ~/.</a:t>
            </a:r>
            <a:r>
              <a:rPr lang="en-US" sz="2800" dirty="0" err="1">
                <a:latin typeface="Century Gothic"/>
              </a:rPr>
              <a:t>condarc</a:t>
            </a:r>
            <a:r>
              <a:rPr lang="en-US" sz="2800" dirty="0">
                <a:latin typeface="Century Gothic"/>
              </a:rPr>
              <a:t> file</a:t>
            </a:r>
          </a:p>
          <a:p>
            <a:pPr lvl="2"/>
            <a:r>
              <a:rPr lang="en-US" sz="2800" dirty="0">
                <a:latin typeface="Century Gothic"/>
              </a:rPr>
              <a:t>Starting an interactive session and activating </a:t>
            </a:r>
            <a:r>
              <a:rPr lang="en-US" sz="2800" dirty="0" err="1">
                <a:latin typeface="Century Gothic"/>
              </a:rPr>
              <a:t>conda</a:t>
            </a:r>
            <a:endParaRPr lang="en-US" sz="2800" dirty="0">
              <a:latin typeface="Century Gothic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Creating and Modifying Virtual Environments with </a:t>
            </a:r>
            <a:r>
              <a:rPr lang="en-US" sz="3200" dirty="0" err="1">
                <a:latin typeface="Century Gothic"/>
              </a:rPr>
              <a:t>Conda</a:t>
            </a:r>
            <a:endParaRPr lang="en-US" sz="3200" dirty="0">
              <a:latin typeface="Century Gothic"/>
            </a:endParaRP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Creating/activating/modifying a python environment</a:t>
            </a: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Useful </a:t>
            </a:r>
            <a:r>
              <a:rPr lang="en-US" sz="2800" dirty="0" err="1">
                <a:latin typeface="Century Gothic" panose="020B0502020202020204" pitchFamily="34" charset="0"/>
              </a:rPr>
              <a:t>conda</a:t>
            </a:r>
            <a:r>
              <a:rPr lang="en-US" sz="2800" dirty="0">
                <a:latin typeface="Century Gothic" panose="020B0502020202020204" pitchFamily="34" charset="0"/>
              </a:rPr>
              <a:t> commands and paths</a:t>
            </a: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Using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Virtual Environments</a:t>
            </a:r>
          </a:p>
          <a:p>
            <a:pPr lvl="2"/>
            <a:r>
              <a:rPr lang="en-US" sz="2700" dirty="0">
                <a:latin typeface="Century Gothic"/>
              </a:rPr>
              <a:t>In HPC jobs</a:t>
            </a:r>
          </a:p>
          <a:p>
            <a:pPr lvl="2"/>
            <a:r>
              <a:rPr lang="en-US" sz="2700" dirty="0">
                <a:latin typeface="Century Gothic"/>
              </a:rPr>
              <a:t>In OnDemand </a:t>
            </a:r>
            <a:r>
              <a:rPr lang="en-US" sz="2700" dirty="0" err="1">
                <a:latin typeface="Century Gothic"/>
              </a:rPr>
              <a:t>Jupyter</a:t>
            </a:r>
            <a:endParaRPr lang="en-US" sz="2700" dirty="0">
              <a:latin typeface="Century Gothic"/>
            </a:endParaRPr>
          </a:p>
          <a:p>
            <a:pPr marL="0" indent="0">
              <a:buNone/>
            </a:pPr>
            <a:r>
              <a:rPr lang="en-US" sz="3300" dirty="0">
                <a:latin typeface="Century Gothic"/>
              </a:rPr>
              <a:t>Strategies for installing complex Virtual Environments (Discussion only)</a:t>
            </a:r>
          </a:p>
          <a:p>
            <a:pPr lvl="2"/>
            <a:r>
              <a:rPr lang="en-US" sz="2800" dirty="0">
                <a:latin typeface="Century Gothic"/>
              </a:rPr>
              <a:t>Channels</a:t>
            </a:r>
          </a:p>
          <a:p>
            <a:pPr lvl="2"/>
            <a:r>
              <a:rPr lang="en-US" sz="2800" dirty="0">
                <a:latin typeface="Century Gothic"/>
              </a:rPr>
              <a:t>Resolving conflicts upon environment creation</a:t>
            </a:r>
          </a:p>
          <a:p>
            <a:pPr lvl="2"/>
            <a:r>
              <a:rPr lang="en-US" sz="2800" dirty="0">
                <a:latin typeface="Century Gothic"/>
              </a:rPr>
              <a:t>Mamba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Alpine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81" y="1840768"/>
            <a:ext cx="11880274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Alpine: 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or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</a:t>
            </a:r>
            <a:r>
              <a:rPr lang="en-US" sz="2800" dirty="0" err="1">
                <a:latin typeface="Century Gothic" panose="020B0502020202020204" pitchFamily="34" charset="0"/>
              </a:rPr>
              <a:t>Spack</a:t>
            </a:r>
            <a:r>
              <a:rPr lang="en-US" sz="2800" dirty="0">
                <a:latin typeface="Century Gothic" panose="020B0502020202020204" pitchFamily="34" charset="0"/>
              </a:rPr>
              <a:t>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1DD01-3C97-20EF-3457-2A1CAB0F48F9}"/>
              </a:ext>
            </a:extLst>
          </p:cNvPr>
          <p:cNvSpPr txBox="1"/>
          <p:nvPr/>
        </p:nvSpPr>
        <p:spPr>
          <a:xfrm>
            <a:off x="7308224" y="5620814"/>
            <a:ext cx="4450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https://github.com/ResearchComputing/research-software-curc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Virtual Environments With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is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pic>
        <p:nvPicPr>
          <p:cNvPr id="7" name="Picture 6" descr="A green letters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D7D92545-72A4-67F5-AF34-8F16FE07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028" y="439562"/>
            <a:ext cx="4272920" cy="117668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35F44-EDD5-B12E-A3E8-45A7300F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9AD741-EF61-D1F1-C38F-4084E4FCF1B3}"/>
              </a:ext>
            </a:extLst>
          </p:cNvPr>
          <p:cNvSpPr txBox="1"/>
          <p:nvPr/>
        </p:nvSpPr>
        <p:spPr>
          <a:xfrm>
            <a:off x="7343196" y="5574397"/>
            <a:ext cx="4070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43974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login to CURC via your terminal: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…or login to CURC via your browser:  </a:t>
            </a:r>
            <a:endParaRPr lang="en-US" sz="32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(once logged in, navigate to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Clusters -&gt; Alpine shell</a:t>
            </a:r>
            <a:r>
              <a:rPr lang="en-US" sz="2400" dirty="0">
                <a:latin typeface="Century Gothic" panose="020B0502020202020204" pitchFamily="34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964246" y="2309353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10D0F8-6585-DC88-6D83-A70B40807BC7}"/>
              </a:ext>
            </a:extLst>
          </p:cNvPr>
          <p:cNvSpPr txBox="1"/>
          <p:nvPr/>
        </p:nvSpPr>
        <p:spPr>
          <a:xfrm>
            <a:off x="7244174" y="5687361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4"/>
              </a:rPr>
              <a:t>https://curc.readthedocs.io/en/latest/access/logging-in.html</a:t>
            </a:r>
            <a:r>
              <a:rPr lang="en-US" sz="1200" i="1" dirty="0"/>
              <a:t> </a:t>
            </a:r>
          </a:p>
          <a:p>
            <a:r>
              <a:rPr lang="en-US" sz="1200" i="1" dirty="0">
                <a:hlinkClick r:id="rId5"/>
              </a:rPr>
              <a:t>https://curc.readthedocs.io/en/latest/gateways/OnDemand.html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Setting up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for the first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7D554-4E91-43A6-7EE4-AF0A50EFC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Create a new ~/.</a:t>
            </a:r>
            <a:r>
              <a:rPr lang="en-US" sz="2400" dirty="0" err="1">
                <a:latin typeface="Century Gothic" panose="020B0502020202020204" pitchFamily="34" charset="0"/>
              </a:rPr>
              <a:t>condarc</a:t>
            </a:r>
            <a:r>
              <a:rPr lang="en-US" sz="2400" dirty="0">
                <a:latin typeface="Century Gothic" panose="020B0502020202020204" pitchFamily="34" charset="0"/>
              </a:rPr>
              <a:t> configuration file in your editor: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Paste the following text in the file: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Save and exit the editor by typing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CTRL-o</a:t>
            </a:r>
            <a:r>
              <a:rPr lang="en-US" sz="2400" dirty="0">
                <a:latin typeface="Century Gothic" panose="020B0502020202020204" pitchFamily="34" charset="0"/>
              </a:rPr>
              <a:t> then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CTRL-x</a:t>
            </a: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B68E270-9A86-2100-2C3C-4929F95833E6}"/>
              </a:ext>
            </a:extLst>
          </p:cNvPr>
          <p:cNvGrpSpPr/>
          <p:nvPr/>
        </p:nvGrpSpPr>
        <p:grpSpPr>
          <a:xfrm>
            <a:off x="944192" y="2005908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13B58E8-9983-5B67-C279-B4458387C6A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BE4F9B-7D57-7F66-A461-67B5E4FCF08E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nano ~/.</a:t>
              </a:r>
              <a:r>
                <a:rPr lang="en-US" dirty="0" err="1">
                  <a:latin typeface="Monaco" pitchFamily="2" charset="77"/>
                </a:rPr>
                <a:t>condarc</a:t>
              </a:r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3441C5-AF50-26F3-C8AA-0E7807DD1EC8}"/>
              </a:ext>
            </a:extLst>
          </p:cNvPr>
          <p:cNvGrpSpPr/>
          <p:nvPr/>
        </p:nvGrpSpPr>
        <p:grpSpPr>
          <a:xfrm>
            <a:off x="944192" y="3401693"/>
            <a:ext cx="9717025" cy="1763865"/>
            <a:chOff x="1863084" y="4469527"/>
            <a:chExt cx="9717025" cy="14133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2978783-07BC-3548-A19D-1A180450C91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3D51791-28E4-2334-0BC0-ECB9C9FFE75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25DB94-D3A3-0A15-0483-9B06DA192E0C}"/>
              </a:ext>
            </a:extLst>
          </p:cNvPr>
          <p:cNvSpPr txBox="1"/>
          <p:nvPr/>
        </p:nvSpPr>
        <p:spPr>
          <a:xfrm>
            <a:off x="5727032" y="5710019"/>
            <a:ext cx="6240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https://curc.readthedocs.io/en/latest/software/python.html#configuring-conda-with-condarc</a:t>
            </a:r>
            <a:endParaRPr lang="en-US" sz="1200" i="1" dirty="0"/>
          </a:p>
          <a:p>
            <a:r>
              <a:rPr lang="en-US" sz="1200" i="1" dirty="0">
                <a:hlinkClick r:id="rId4"/>
              </a:rPr>
              <a:t>https://conda.io/projects/conda/en/latest/user-guide/configuration/use-condarc.html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01695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activate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2/13/24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5"/>
            <a:ext cx="9717025" cy="2326272"/>
            <a:chOff x="1863084" y="4469527"/>
            <a:chExt cx="9717025" cy="188392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--time=90:00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B15759-FD2B-27A9-1B21-326CB5031DB2}"/>
              </a:ext>
            </a:extLst>
          </p:cNvPr>
          <p:cNvSpPr txBox="1"/>
          <p:nvPr/>
        </p:nvSpPr>
        <p:spPr>
          <a:xfrm>
            <a:off x="6210179" y="5672373"/>
            <a:ext cx="5856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https://curc.readthedocs.io/en/latest/clusters/alpine/alpine-hardware.html#partitions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1591</TotalTime>
  <Words>1537</Words>
  <Application>Microsoft Macintosh PowerPoint</Application>
  <PresentationFormat>Widescreen</PresentationFormat>
  <Paragraphs>250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Black</vt:lpstr>
      <vt:lpstr>Calibri</vt:lpstr>
      <vt:lpstr>Century Gothic</vt:lpstr>
      <vt:lpstr>Monaco</vt:lpstr>
      <vt:lpstr>Slack-Lato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Alpine</vt:lpstr>
      <vt:lpstr>Virtual Environments With Anaconda</vt:lpstr>
      <vt:lpstr>Logging into CU Research Computing</vt:lpstr>
      <vt:lpstr>Setting up Conda for the first time</vt:lpstr>
      <vt:lpstr>Start a session and activate conda</vt:lpstr>
      <vt:lpstr>Create your first conda environment!</vt:lpstr>
      <vt:lpstr>Install packages with “conda install”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Andrew Monaghan</cp:lastModifiedBy>
  <cp:revision>18</cp:revision>
  <dcterms:created xsi:type="dcterms:W3CDTF">2023-01-13T17:07:22Z</dcterms:created>
  <dcterms:modified xsi:type="dcterms:W3CDTF">2024-02-13T19:26:03Z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